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/>
      <a:tcStyle>
        <a:tcBdr/>
        <a:fill>
          <a:solidFill>
            <a:srgbClr val="E7F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/>
      <a:tcStyle>
        <a:tcBdr/>
        <a:fill>
          <a:solidFill>
            <a:srgbClr val="F9E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2268782"/>
            <a:ext cx="21971000" cy="660407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3716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8288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2860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7432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1"/>
          <p:cNvSpPr txBox="1">
            <a:spLocks noGrp="1"/>
          </p:cNvSpPr>
          <p:nvPr>
            <p:ph type="body" sz="quarter" idx="21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206500" y="3906899"/>
            <a:ext cx="21971005" cy="4648204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6500" y="4191644"/>
            <a:ext cx="21971000" cy="4089406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</p:spPr>
        <p:txBody>
          <a:bodyPr anchor="b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33"/>
          <p:cNvSpPr txBox="1">
            <a:spLocks noGrp="1"/>
          </p:cNvSpPr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1pPr>
            <a:lvl2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2pPr>
            <a:lvl3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3pPr>
            <a:lvl4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4pPr>
            <a:lvl5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34"/>
          <p:cNvSpPr txBox="1">
            <a:spLocks noGrp="1"/>
          </p:cNvSpPr>
          <p:nvPr>
            <p:ph type="body" sz="quarter" idx="21"/>
          </p:nvPr>
        </p:nvSpPr>
        <p:spPr>
          <a:xfrm>
            <a:off x="5456256" y="9559997"/>
            <a:ext cx="13471488" cy="698507"/>
          </a:xfrm>
          <a:prstGeom prst="rect">
            <a:avLst/>
          </a:prstGeom>
        </p:spPr>
        <p:txBody>
          <a:bodyPr lIns="45699" tIns="45699" rIns="45699" bIns="45699"/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35"/>
          <p:cNvSpPr>
            <a:spLocks noGrp="1"/>
          </p:cNvSpPr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Google Shape;74;p35"/>
          <p:cNvSpPr>
            <a:spLocks noGrp="1"/>
          </p:cNvSpPr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Google Shape;75;p35"/>
          <p:cNvSpPr>
            <a:spLocks noGrp="1"/>
          </p:cNvSpPr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36"/>
          <p:cNvSpPr>
            <a:spLocks noGrp="1"/>
          </p:cNvSpPr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22"/>
          <p:cNvSpPr>
            <a:spLocks noGrp="1"/>
          </p:cNvSpPr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Google Shape;21;p23"/>
          <p:cNvSpPr txBox="1">
            <a:spLocks noGrp="1"/>
          </p:cNvSpPr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30;p25"/>
          <p:cNvSpPr txBox="1">
            <a:spLocks noGrp="1"/>
          </p:cNvSpPr>
          <p:nvPr>
            <p:ph type="body" idx="21"/>
          </p:nvPr>
        </p:nvSpPr>
        <p:spPr>
          <a:xfrm>
            <a:off x="1206500" y="4260641"/>
            <a:ext cx="21971000" cy="82560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3;p26"/>
          <p:cNvSpPr>
            <a:spLocks noGrp="1"/>
          </p:cNvSpPr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3716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8288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2860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7432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26"/>
          <p:cNvSpPr txBox="1">
            <a:spLocks noGrp="1"/>
          </p:cNvSpPr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40;p27"/>
          <p:cNvSpPr>
            <a:spLocks noGrp="1"/>
          </p:cNvSpPr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Google Shape;42;p27"/>
          <p:cNvSpPr txBox="1">
            <a:spLocks noGrp="1"/>
          </p:cNvSpPr>
          <p:nvPr>
            <p:ph type="body" sz="half" idx="22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Google Shape;47;p28"/>
          <p:cNvSpPr txBox="1">
            <a:spLocks noGrp="1"/>
          </p:cNvSpPr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Google Shape;52;p29"/>
          <p:cNvSpPr txBox="1">
            <a:spLocks noGrp="1"/>
          </p:cNvSpPr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0295" y="12502572"/>
            <a:ext cx="396827" cy="385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sz="40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"/>
          <p:cNvSpPr txBox="1">
            <a:spLocks noGrp="1"/>
          </p:cNvSpPr>
          <p:nvPr>
            <p:ph type="title"/>
          </p:nvPr>
        </p:nvSpPr>
        <p:spPr>
          <a:xfrm>
            <a:off x="1188666" y="5364917"/>
            <a:ext cx="21971002" cy="46482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1" indent="260604" defTabSz="521208">
              <a:defRPr sz="5100"/>
            </a:pP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sz="9600" dirty="0"/>
              <a:t>BBDD RELACIONAL</a:t>
            </a:r>
            <a:br>
              <a:rPr dirty="0"/>
            </a:br>
            <a:br>
              <a:rPr sz="1600" dirty="0"/>
            </a:br>
            <a:endParaRPr sz="1600" dirty="0"/>
          </a:p>
        </p:txBody>
      </p:sp>
      <p:sp>
        <p:nvSpPr>
          <p:cNvPr id="172" name="Google Shape;87;p1"/>
          <p:cNvSpPr txBox="1"/>
          <p:nvPr/>
        </p:nvSpPr>
        <p:spPr>
          <a:xfrm>
            <a:off x="1188663" y="10511437"/>
            <a:ext cx="2226768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Mercedes Cuesta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JULIO 2025                                                                                              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8;p19"/>
          <p:cNvSpPr txBox="1"/>
          <p:nvPr/>
        </p:nvSpPr>
        <p:spPr>
          <a:xfrm>
            <a:off x="3657768" y="5558361"/>
            <a:ext cx="17068464" cy="1430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8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GRACIAS POR SU ATENCION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92;p2" descr="Google Shape;92;p2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0617" r="21049"/>
          <a:stretch>
            <a:fillRect/>
          </a:stretch>
        </p:blipFill>
        <p:spPr>
          <a:xfrm>
            <a:off x="12382499" y="0"/>
            <a:ext cx="12001505" cy="13715999"/>
          </a:xfrm>
          <a:prstGeom prst="rect">
            <a:avLst/>
          </a:prstGeom>
        </p:spPr>
      </p:pic>
      <p:sp>
        <p:nvSpPr>
          <p:cNvPr id="175" name="Google Shape;93;p2"/>
          <p:cNvSpPr txBox="1">
            <a:spLocks noGrp="1"/>
          </p:cNvSpPr>
          <p:nvPr>
            <p:ph type="title"/>
          </p:nvPr>
        </p:nvSpPr>
        <p:spPr>
          <a:xfrm>
            <a:off x="1544431" y="1194351"/>
            <a:ext cx="9779001" cy="2503007"/>
          </a:xfrm>
          <a:prstGeom prst="rect">
            <a:avLst/>
          </a:prstGeom>
        </p:spPr>
        <p:txBody>
          <a:bodyPr/>
          <a:lstStyle>
            <a:lvl1pPr defTabSz="877822">
              <a:defRPr sz="8600"/>
            </a:lvl1pPr>
          </a:lstStyle>
          <a:p>
            <a:r>
              <a:t>Objetivo de la Base de Datos:</a:t>
            </a:r>
          </a:p>
        </p:txBody>
      </p:sp>
      <p:sp>
        <p:nvSpPr>
          <p:cNvPr id="176" name="Google Shape;94;p2"/>
          <p:cNvSpPr txBox="1"/>
          <p:nvPr/>
        </p:nvSpPr>
        <p:spPr>
          <a:xfrm>
            <a:off x="550962" y="5025333"/>
            <a:ext cx="11064676" cy="5248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marL="571500" indent="-571500" algn="just">
              <a:lnSpc>
                <a:spcPct val="150000"/>
              </a:lnSpc>
              <a:buClr>
                <a:srgbClr val="FFFFFF"/>
              </a:buClr>
              <a:buSzPts val="3500"/>
              <a:buFont typeface="Helvetica Neue"/>
              <a:buChar char="-"/>
              <a:defRPr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99;p3"/>
          <p:cNvSpPr txBox="1">
            <a:spLocks noGrp="1"/>
          </p:cNvSpPr>
          <p:nvPr>
            <p:ph type="title"/>
          </p:nvPr>
        </p:nvSpPr>
        <p:spPr>
          <a:xfrm>
            <a:off x="1206500" y="1450008"/>
            <a:ext cx="21971000" cy="16891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r>
              <a:t>Entidades principales</a:t>
            </a:r>
          </a:p>
        </p:txBody>
      </p:sp>
      <p:sp>
        <p:nvSpPr>
          <p:cNvPr id="179" name="Google Shape;100;p3"/>
          <p:cNvSpPr txBox="1"/>
          <p:nvPr/>
        </p:nvSpPr>
        <p:spPr>
          <a:xfrm>
            <a:off x="1471989" y="3897048"/>
            <a:ext cx="8481053" cy="627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CURSO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PROFESOR CURSO</a:t>
            </a:r>
          </a:p>
        </p:txBody>
      </p:sp>
      <p:sp>
        <p:nvSpPr>
          <p:cNvPr id="180" name="Google Shape;101;p3"/>
          <p:cNvSpPr txBox="1"/>
          <p:nvPr/>
        </p:nvSpPr>
        <p:spPr>
          <a:xfrm>
            <a:off x="13716998" y="3897048"/>
            <a:ext cx="8023854" cy="489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STAFF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PROMOCIÓN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CAMPUS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VERTICAL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75;p15" descr="Google Shape;175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7" y="1443639"/>
            <a:ext cx="17612141" cy="109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1;p16" descr="Google Shape;181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963459"/>
            <a:ext cx="22532416" cy="974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5-07-11 at 12.37.01.png" descr="Screenshot 2025-07-11 at 12.37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78" y="867289"/>
            <a:ext cx="24459554" cy="1198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adroTexto 32"/>
          <p:cNvSpPr txBox="1"/>
          <p:nvPr/>
        </p:nvSpPr>
        <p:spPr>
          <a:xfrm>
            <a:off x="3544956" y="1019920"/>
            <a:ext cx="8368749" cy="128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1. ALUMNO – CURSO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pertenece a </a:t>
            </a:r>
            <a:r>
              <a:rPr b="1"/>
              <a:t>un solo curso</a:t>
            </a:r>
            <a:r>
              <a:t>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(Muchos alumnos pueden estar en un curso)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endParaRPr i="1"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2. CURSO – STAFF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tiene </a:t>
            </a:r>
            <a:r>
              <a:rPr b="1"/>
              <a:t>uno o varios profesores (STAFF)</a:t>
            </a:r>
            <a:r>
              <a:t>.</a:t>
            </a:r>
            <a:br/>
            <a:r>
              <a:t>Un profesor puede estar en varios cursos.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3. CURSO – PROMOCIÓN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pertenece a una promoción.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(Cada curso solo tiene una promoción, pero una </a:t>
            </a:r>
          </a:p>
          <a:p>
            <a:pPr defTabSz="2438337">
              <a:defRPr sz="2400" i="1">
                <a:solidFill>
                  <a:srgbClr val="FFFFFF"/>
                </a:solidFill>
              </a:defRPr>
            </a:pPr>
            <a:r>
              <a:t>promoción puede tener muchos cursos)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4. CURSO – CAMPUS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se imparte en un campus.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 curso tiene un campus, pero un campus puede tener</a:t>
            </a:r>
          </a:p>
          <a:p>
            <a:pPr defTabSz="2438337">
              <a:defRPr sz="2400" i="1">
                <a:solidFill>
                  <a:srgbClr val="FFFFFF"/>
                </a:solidFill>
              </a:defRPr>
            </a:pPr>
            <a:r>
              <a:t> muchos cursos)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5. CURSO – VERTICAL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curso pertenece a una vertical (Full Stack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 o Data Science).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(Una vertical puede tener muchos cursos)</a:t>
            </a:r>
          </a:p>
        </p:txBody>
      </p:sp>
      <p:sp>
        <p:nvSpPr>
          <p:cNvPr id="189" name="CuadroTexto 43"/>
          <p:cNvSpPr txBox="1"/>
          <p:nvPr/>
        </p:nvSpPr>
        <p:spPr>
          <a:xfrm>
            <a:off x="13629857" y="1630535"/>
            <a:ext cx="8368750" cy="1041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6. ALUMNO – NOTAS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tiene una única fila de notas (una fila con múltiples columnas).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 (actual):</a:t>
            </a:r>
            <a:br/>
            <a:r>
              <a:rPr b="1"/>
              <a:t>Uno a Uno</a:t>
            </a:r>
            <a:r>
              <a:t> → 1:1</a:t>
            </a:r>
            <a:br/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7. ALUMNO – PROYECTO 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puede hacer varios proyectos.</a:t>
            </a:r>
            <a:br/>
            <a:r>
              <a:t>Un proyecto puede estar hecho por varios alumnos (si se reusan).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8. PROYECTO – VERTICAL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proyecto pertenece a una vertical (DS o FS).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9. STAFF – PROMOCIÓN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profesor está asignado a una promoción.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endParaRPr/>
          </a:p>
          <a:p>
            <a:pPr defTabSz="2438337">
              <a:defRPr sz="2400" b="1">
                <a:solidFill>
                  <a:srgbClr val="FFFFFF"/>
                </a:solidFill>
              </a:defRPr>
            </a:pPr>
            <a:r>
              <a:t>10. STAFF – CURSO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profesor tiene un curso asignado en su fila.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 (según tu estructura):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86;p17"/>
          <p:cNvSpPr txBox="1"/>
          <p:nvPr/>
        </p:nvSpPr>
        <p:spPr>
          <a:xfrm>
            <a:off x="3144248" y="2452284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Casos de uso / Ejemplos prácticos</a:t>
            </a:r>
          </a:p>
        </p:txBody>
      </p:sp>
      <p:sp>
        <p:nvSpPr>
          <p:cNvPr id="192" name="Google Shape;187;p17"/>
          <p:cNvSpPr txBox="1"/>
          <p:nvPr/>
        </p:nvSpPr>
        <p:spPr>
          <a:xfrm>
            <a:off x="3439935" y="4405424"/>
            <a:ext cx="15955254" cy="612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que estén en cursos del campus de Madrid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cursos ordenados por fecha de promoción (más reciente primero)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el staff que trabaja de forma online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proyectos de la vertical 'Data Science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con su curso, campus y promoción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2;p18"/>
          <p:cNvSpPr txBox="1"/>
          <p:nvPr/>
        </p:nvSpPr>
        <p:spPr>
          <a:xfrm>
            <a:off x="3144248" y="2452284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 LITIMACION / RETOS </a:t>
            </a:r>
          </a:p>
        </p:txBody>
      </p:sp>
      <p:sp>
        <p:nvSpPr>
          <p:cNvPr id="195" name="Google Shape;193;p18"/>
          <p:cNvSpPr txBox="1"/>
          <p:nvPr/>
        </p:nvSpPr>
        <p:spPr>
          <a:xfrm>
            <a:off x="3439935" y="4405422"/>
            <a:ext cx="15955282" cy="6246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Modalidad asociada al rol, no al curso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Actualmente, </a:t>
            </a:r>
            <a:r>
              <a:rPr b="1"/>
              <a:t>solo los profesores (TI) tienen modalidad</a:t>
            </a:r>
            <a:r>
              <a:t> (presencial u online), no los cursos.</a:t>
            </a:r>
          </a:p>
          <a:p>
            <a:pPr>
              <a:spcBef>
                <a:spcPts val="4700"/>
              </a:spcBef>
              <a:defRPr sz="4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No se distingue entre alumnos activos y egresados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 hay campo para saber si un alumno ha terminado, se ha retirado, etc.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Personalizado</PresentationFormat>
  <Paragraphs>65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Arial</vt:lpstr>
      <vt:lpstr>35_DynamicWavesDark</vt:lpstr>
      <vt:lpstr>     BBDD RELACIONAL  </vt:lpstr>
      <vt:lpstr>Objetivo de la Base de Datos:</vt:lpstr>
      <vt:lpstr>Entidades principales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 F</cp:lastModifiedBy>
  <cp:revision>1</cp:revision>
  <dcterms:modified xsi:type="dcterms:W3CDTF">2025-08-11T02:14:56Z</dcterms:modified>
</cp:coreProperties>
</file>